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88163" cy="100203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7" d="100"/>
          <a:sy n="67" d="100"/>
        </p:scale>
        <p:origin x="-564"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148F8E44-D8D6-4EB0-AC28-50F8B38A13EF}" type="slidenum">
              <a:rPr lang="ru-RU"/>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9E8E9606-FBE2-4B28-887D-FEF2F7B449C3}" type="slidenum">
              <a:rPr lang="ru-RU"/>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4EE3FA64-697A-44FC-9DF3-C08456785028}" type="slidenum">
              <a:rPr lang="ru-RU"/>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151405E6-48DD-4315-9AC7-B3A0FDB6F10D}" type="slidenum">
              <a:rPr lang="ru-RU"/>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B9DA6899-2FE3-4874-8729-77962379B4FB}" type="slidenum">
              <a:rPr lang="ru-RU"/>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76891FB8-5A02-46F5-BA42-28C438A6E4BA}" type="slidenum">
              <a:rPr lang="ru-RU"/>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AEA0089B-1E76-4ED1-A3A2-5431408714E5}" type="slidenum">
              <a:rPr lang="ru-RU"/>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880DC8E9-0F56-4CD9-A987-A2510A0E7FF0}" type="slidenum">
              <a:rPr lang="ru-RU"/>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A55FB6E3-6BD7-4162-8A94-974D55524999}" type="slidenum">
              <a:rPr lang="ru-RU"/>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84C3DCD2-273B-43C5-8B2E-F567FE998C1F}" type="slidenum">
              <a:rPr lang="ru-RU"/>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C2338319-901B-4891-8BE4-4C3CAD33F5BD}" type="slidenum">
              <a:rPr lang="ru-RU"/>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ru-R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ru-R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9AF2CD87-5318-488E-A755-B819E798734B}"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e`kologiya-shablon-3"/>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4105" name="Picture 9" descr="5548612-thumb"/>
          <p:cNvPicPr>
            <a:picLocks noChangeAspect="1" noChangeArrowheads="1"/>
          </p:cNvPicPr>
          <p:nvPr/>
        </p:nvPicPr>
        <p:blipFill>
          <a:blip r:embed="rId3"/>
          <a:srcRect/>
          <a:stretch>
            <a:fillRect/>
          </a:stretch>
        </p:blipFill>
        <p:spPr bwMode="auto">
          <a:xfrm>
            <a:off x="5715000" y="4076700"/>
            <a:ext cx="2381250" cy="2781300"/>
          </a:xfrm>
          <a:prstGeom prst="rect">
            <a:avLst/>
          </a:prstGeom>
          <a:noFill/>
        </p:spPr>
      </p:pic>
      <p:pic>
        <p:nvPicPr>
          <p:cNvPr id="4106" name="Picture 10" descr="4405973-thumb"/>
          <p:cNvPicPr>
            <a:picLocks noChangeAspect="1" noChangeArrowheads="1"/>
          </p:cNvPicPr>
          <p:nvPr/>
        </p:nvPicPr>
        <p:blipFill>
          <a:blip r:embed="rId4"/>
          <a:srcRect/>
          <a:stretch>
            <a:fillRect/>
          </a:stretch>
        </p:blipFill>
        <p:spPr bwMode="auto">
          <a:xfrm>
            <a:off x="2057400" y="3962400"/>
            <a:ext cx="2039938" cy="3190875"/>
          </a:xfrm>
          <a:prstGeom prst="rect">
            <a:avLst/>
          </a:prstGeom>
          <a:noFill/>
        </p:spPr>
      </p:pic>
      <p:sp>
        <p:nvSpPr>
          <p:cNvPr id="7" name="TextBox 6"/>
          <p:cNvSpPr txBox="1"/>
          <p:nvPr/>
        </p:nvSpPr>
        <p:spPr>
          <a:xfrm>
            <a:off x="609600" y="304800"/>
            <a:ext cx="8001000" cy="1066800"/>
          </a:xfrm>
          <a:prstGeom prst="rect">
            <a:avLst/>
          </a:prstGeom>
          <a:noFill/>
        </p:spPr>
        <p:txBody>
          <a:bodyPr wrap="square" rtlCol="0">
            <a:prstTxWarp prst="textPlain">
              <a:avLst>
                <a:gd name="adj" fmla="val 49809"/>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2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Русские народные игры с проговариванием</a:t>
            </a:r>
            <a:endParaRPr lang="ru-RU"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
        <p:nvSpPr>
          <p:cNvPr id="8" name="TextBox 7"/>
          <p:cNvSpPr txBox="1"/>
          <p:nvPr/>
        </p:nvSpPr>
        <p:spPr>
          <a:xfrm>
            <a:off x="2590800" y="2057400"/>
            <a:ext cx="4343400" cy="1631216"/>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z="2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Составили : </a:t>
            </a:r>
            <a:r>
              <a:rPr lang="ru-RU" sz="20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К</a:t>
            </a:r>
            <a:r>
              <a:rPr lang="ru-RU" sz="2000"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утлугильдина</a:t>
            </a:r>
            <a:r>
              <a:rPr lang="ru-RU" sz="2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 Д. Ш.</a:t>
            </a:r>
          </a:p>
          <a:p>
            <a:r>
              <a:rPr lang="ru-RU" sz="2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 </a:t>
            </a:r>
            <a:r>
              <a:rPr lang="ru-RU" sz="2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                      </a:t>
            </a:r>
            <a:r>
              <a:rPr lang="ru-RU" sz="2000"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Биктимирова</a:t>
            </a:r>
            <a:r>
              <a:rPr lang="ru-RU" sz="2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 Л. М.</a:t>
            </a:r>
          </a:p>
          <a:p>
            <a:endParaRPr lang="ru-RU" sz="2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a:p>
            <a:r>
              <a:rPr lang="ru-RU" sz="2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    </a:t>
            </a:r>
          </a:p>
          <a:p>
            <a:r>
              <a:rPr lang="ru-RU" sz="2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    старший дошкольный возраст</a:t>
            </a:r>
            <a:endParaRPr lang="ru-RU" sz="2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e`kologiya-shablon-3"/>
          <p:cNvPicPr>
            <a:picLocks noChangeAspect="1" noChangeArrowheads="1"/>
          </p:cNvPicPr>
          <p:nvPr/>
        </p:nvPicPr>
        <p:blipFill>
          <a:blip r:embed="rId2"/>
          <a:srcRect/>
          <a:stretch>
            <a:fillRect/>
          </a:stretch>
        </p:blipFill>
        <p:spPr bwMode="auto">
          <a:xfrm>
            <a:off x="0" y="0"/>
            <a:ext cx="9601200" cy="6858000"/>
          </a:xfrm>
          <a:prstGeom prst="rect">
            <a:avLst/>
          </a:prstGeom>
          <a:noFill/>
        </p:spPr>
      </p:pic>
      <p:sp>
        <p:nvSpPr>
          <p:cNvPr id="25601" name="Rectangle 1"/>
          <p:cNvSpPr>
            <a:spLocks noChangeArrowheads="1"/>
          </p:cNvSpPr>
          <p:nvPr/>
        </p:nvSpPr>
        <p:spPr bwMode="auto">
          <a:xfrm>
            <a:off x="0" y="0"/>
            <a:ext cx="8382000" cy="60631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400" b="1" u="sng" dirty="0">
              <a:solidFill>
                <a:srgbClr val="000000"/>
              </a:solidFill>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400" b="1" u="sng" dirty="0">
              <a:solidFill>
                <a:srgbClr val="000000"/>
              </a:solidFill>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«Горелки» </a:t>
            </a:r>
            <a:endParaRPr kumimoji="0" lang="ru-RU" sz="2400" b="0" i="0"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Игроки становятся в колонну парами. Впереди колонны на расстоянии 2-3 шагов проводится линия.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С помощью считалки выбирают водящего, он встает на линию, спиной к игрокам и говорит:</a:t>
            </a:r>
            <a:endParaRPr kumimoji="0" lang="ru-RU" sz="2000"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Гори, гори ясно, чтобы не погасло,</a:t>
            </a:r>
            <a:endParaRPr kumimoji="0" lang="ru-RU" sz="2000"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Глянь на небо, птички летят, колокольчики звенят.</a:t>
            </a:r>
            <a:endParaRPr kumimoji="0" lang="ru-RU" sz="2000"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Раз два, три — беги!</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С окончанием слов дети, стоявшие последней парой, разбегаются в стороны вперед вдоль</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колонны и соединяются опять прежде, чем водящий поймает одного из игроков. Если водящий успел это сделать,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он образует новую пару, становясь вперед колонны. А оставшийся без пары игрок становится водящим.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Игра продолжается до тех пор, пока не пробежит каждая пара.</a:t>
            </a:r>
            <a:r>
              <a:rPr kumimoji="0" lang="ru-RU" sz="2000" b="0" i="0" u="none" strike="noStrike" cap="none" normalizeH="0" baseline="0" dirty="0" smtClean="0">
                <a:ln>
                  <a:noFill/>
                </a:ln>
                <a:solidFill>
                  <a:srgbClr val="0070C0"/>
                </a:solidFill>
                <a:effectLst/>
                <a:latin typeface="Times New Roman" pitchFamily="18" charset="0"/>
                <a:cs typeface="Times New Roman" pitchFamily="18" charset="0"/>
              </a:rPr>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e`kologiya-shablon-3"/>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4577" name="Rectangle 1"/>
          <p:cNvSpPr>
            <a:spLocks noChangeArrowheads="1"/>
          </p:cNvSpPr>
          <p:nvPr/>
        </p:nvSpPr>
        <p:spPr bwMode="auto">
          <a:xfrm>
            <a:off x="304800" y="0"/>
            <a:ext cx="8308455" cy="61401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ru-RU" sz="11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lang="ru-RU" sz="1100" b="1" dirty="0">
              <a:latin typeface="Calibri"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ru-RU" sz="11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lang="ru-RU" sz="1100" b="1" dirty="0">
              <a:latin typeface="Calibri"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ru-RU" sz="11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lang="ru-RU" sz="1100" b="1" dirty="0">
              <a:latin typeface="Calibri"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ru-RU" sz="11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lang="ru-RU" sz="1100" b="1" dirty="0">
              <a:latin typeface="Calibri"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ru-RU" sz="11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tab pos="457200" algn="l"/>
              </a:tabLst>
            </a:pPr>
            <a:r>
              <a:rPr kumimoji="0" lang="ru-RU" sz="24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«Горячо - холодно»</a:t>
            </a:r>
            <a:endParaRPr kumimoji="0" lang="ru-RU" sz="2400"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ru-RU"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От ребенка в заранее прячется сюрприз/подарок. Он должен его найти по подсказкам ведущего:</a:t>
            </a:r>
            <a:endParaRPr kumimoji="0" lang="ru-RU"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Совсем замерз</a:t>
            </a:r>
            <a:r>
              <a:rPr kumimoji="0" lang="ru-RU"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 значит, что от сюрприза очень далеко и ребенок ищет совершенно не в том направлении</a:t>
            </a:r>
            <a:endParaRPr kumimoji="0" lang="ru-RU"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Холодно</a:t>
            </a:r>
            <a:r>
              <a:rPr kumimoji="0" lang="ru-RU"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 значит, что ребенок ищет не в том месте</a:t>
            </a:r>
            <a:endParaRPr kumimoji="0" lang="ru-RU"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Опять зимушка-зима пришла</a:t>
            </a:r>
            <a:r>
              <a:rPr kumimoji="0" lang="ru-RU"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 означает, что ребенок идет в неправильном направлении, после правильного</a:t>
            </a:r>
            <a:endParaRPr kumimoji="0" lang="ru-RU"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Уже теплее</a:t>
            </a:r>
            <a:r>
              <a:rPr kumimoji="0" lang="ru-RU"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 означает, что ребенок повернул в нужном направлении</a:t>
            </a:r>
            <a:endParaRPr kumimoji="0" lang="ru-RU"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Теплее</a:t>
            </a:r>
            <a:r>
              <a:rPr kumimoji="0" lang="ru-RU"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 значит, что ребенок продолжает идти/искать в нужном направлении</a:t>
            </a:r>
            <a:endParaRPr kumimoji="0" lang="ru-RU"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Горячее</a:t>
            </a:r>
            <a:r>
              <a:rPr kumimoji="0" lang="ru-RU"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 ребенок уже близок к сюрпризу</a:t>
            </a:r>
            <a:endParaRPr kumimoji="0" lang="ru-RU"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Жарко</a:t>
            </a:r>
            <a:r>
              <a:rPr kumimoji="0" lang="ru-RU"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 ребенок близко-близко к сюрпризу</a:t>
            </a:r>
            <a:endParaRPr kumimoji="0" lang="ru-RU"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Совсем пожар!</a:t>
            </a:r>
            <a:r>
              <a:rPr kumimoji="0" lang="ru-RU"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 ребенок в нескольких сантиметрах от своего подарка</a:t>
            </a:r>
            <a:endParaRPr kumimoji="0" lang="ru-RU"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ru-RU"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Очевидно, что наградой ребенку является найденный подарок.</a:t>
            </a:r>
            <a:endParaRPr kumimoji="0" lang="ru-RU"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ru-RU"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Примечания</a:t>
            </a:r>
            <a:r>
              <a:rPr kumimoji="0" lang="ru-RU"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a:r>
            <a:br>
              <a:rPr kumimoji="0" lang="ru-RU"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br>
            <a:r>
              <a:rPr kumimoji="0" lang="ru-RU"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Если ребенок не один, а с несколько, то поиском занимаются все эти дети сразу. </a:t>
            </a:r>
            <a:endParaRPr kumimoji="0" lang="ru-RU" b="0" i="0" u="none" strike="noStrike" cap="none" normalizeH="0" baseline="0" dirty="0" smtClean="0">
              <a:ln>
                <a:noFill/>
              </a:ln>
              <a:solidFill>
                <a:srgbClr val="0070C0"/>
              </a:solidFill>
              <a:effectLst/>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e`kologiya-shablon-3"/>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7" name="TextBox 6"/>
          <p:cNvSpPr txBox="1"/>
          <p:nvPr/>
        </p:nvSpPr>
        <p:spPr>
          <a:xfrm>
            <a:off x="381000" y="1447800"/>
            <a:ext cx="7924800" cy="4801314"/>
          </a:xfrm>
          <a:prstGeom prst="rect">
            <a:avLst/>
          </a:prstGeom>
          <a:noFill/>
        </p:spPr>
        <p:txBody>
          <a:bodyPr wrap="square" rtlCol="0">
            <a:spAutoFit/>
          </a:bodyPr>
          <a:lstStyle/>
          <a:p>
            <a:pPr lvl="0" algn="ctr"/>
            <a:r>
              <a:rPr lang="ru-RU" sz="2400" b="1" dirty="0">
                <a:solidFill>
                  <a:srgbClr val="0070C0"/>
                </a:solidFill>
                <a:latin typeface="Times New Roman" pitchFamily="18" charset="0"/>
                <a:ea typeface="Times New Roman" pitchFamily="18" charset="0"/>
                <a:cs typeface="Times New Roman" pitchFamily="18" charset="0"/>
              </a:rPr>
              <a:t>«Капуста</a:t>
            </a:r>
            <a:r>
              <a:rPr lang="ru-RU" sz="2400" b="1" dirty="0" smtClean="0">
                <a:solidFill>
                  <a:srgbClr val="0070C0"/>
                </a:solidFill>
                <a:latin typeface="Times New Roman" pitchFamily="18" charset="0"/>
                <a:ea typeface="Times New Roman" pitchFamily="18" charset="0"/>
                <a:cs typeface="Times New Roman" pitchFamily="18" charset="0"/>
              </a:rPr>
              <a:t>»</a:t>
            </a:r>
          </a:p>
          <a:p>
            <a:pPr lvl="0" algn="ctr"/>
            <a:endParaRPr kumimoji="0" lang="ru-RU" sz="2400" b="0" i="0" strike="noStrike" cap="none" normalizeH="0" baseline="0" dirty="0" smtClean="0">
              <a:ln>
                <a:noFill/>
              </a:ln>
              <a:solidFill>
                <a:srgbClr val="0070C0"/>
              </a:solidFill>
              <a:effectLst/>
              <a:latin typeface="Times New Roman" pitchFamily="18" charset="0"/>
              <a:cs typeface="Times New Roman" pitchFamily="18" charset="0"/>
            </a:endParaRPr>
          </a:p>
          <a:p>
            <a:pPr lvl="0" eaLnBrk="0" hangingPunct="0"/>
            <a:r>
              <a:rPr lang="ru-RU" sz="2000" b="1" dirty="0">
                <a:solidFill>
                  <a:srgbClr val="0070C0"/>
                </a:solidFill>
                <a:latin typeface="Times New Roman" pitchFamily="18" charset="0"/>
                <a:ea typeface="Times New Roman" pitchFamily="18" charset="0"/>
                <a:cs typeface="Times New Roman" pitchFamily="18" charset="0"/>
              </a:rPr>
              <a:t>Цель:</a:t>
            </a:r>
            <a:r>
              <a:rPr lang="ru-RU" sz="2000" dirty="0">
                <a:solidFill>
                  <a:srgbClr val="0070C0"/>
                </a:solidFill>
                <a:latin typeface="Times New Roman" pitchFamily="18" charset="0"/>
                <a:ea typeface="Times New Roman" pitchFamily="18" charset="0"/>
                <a:cs typeface="Times New Roman" pitchFamily="18" charset="0"/>
              </a:rPr>
              <a:t> развивать ловкость движений.</a:t>
            </a:r>
            <a:endParaRPr kumimoji="0" lang="ru-RU" sz="2000" b="0" i="0" u="none" strike="noStrike" cap="none" normalizeH="0" baseline="0" dirty="0" smtClean="0">
              <a:ln>
                <a:noFill/>
              </a:ln>
              <a:solidFill>
                <a:srgbClr val="0070C0"/>
              </a:solidFill>
              <a:effectLst/>
              <a:latin typeface="Times New Roman" pitchFamily="18" charset="0"/>
              <a:cs typeface="Times New Roman" pitchFamily="18" charset="0"/>
            </a:endParaRPr>
          </a:p>
          <a:p>
            <a:pPr lvl="0" eaLnBrk="0" hangingPunct="0"/>
            <a:r>
              <a:rPr lang="ru-RU" sz="2000" b="1" dirty="0">
                <a:solidFill>
                  <a:srgbClr val="0070C0"/>
                </a:solidFill>
                <a:latin typeface="Times New Roman" pitchFamily="18" charset="0"/>
                <a:ea typeface="Times New Roman" pitchFamily="18" charset="0"/>
                <a:cs typeface="Times New Roman" pitchFamily="18" charset="0"/>
              </a:rPr>
              <a:t>Ход игры</a:t>
            </a:r>
            <a:r>
              <a:rPr lang="ru-RU" sz="2000" dirty="0">
                <a:solidFill>
                  <a:srgbClr val="0070C0"/>
                </a:solidFill>
                <a:latin typeface="Times New Roman" pitchFamily="18" charset="0"/>
                <a:ea typeface="Times New Roman" pitchFamily="18" charset="0"/>
                <a:cs typeface="Times New Roman" pitchFamily="18" charset="0"/>
              </a:rPr>
              <a:t>: Круг – это огород. В </a:t>
            </a:r>
            <a:r>
              <a:rPr lang="ru-RU" sz="2000" dirty="0" smtClean="0">
                <a:solidFill>
                  <a:srgbClr val="0070C0"/>
                </a:solidFill>
                <a:latin typeface="Times New Roman" pitchFamily="18" charset="0"/>
                <a:ea typeface="Times New Roman" pitchFamily="18" charset="0"/>
                <a:cs typeface="Times New Roman" pitchFamily="18" charset="0"/>
              </a:rPr>
              <a:t>середине</a:t>
            </a:r>
          </a:p>
          <a:p>
            <a:pPr lvl="0" eaLnBrk="0" hangingPunct="0"/>
            <a:r>
              <a:rPr lang="ru-RU" sz="2000" dirty="0" smtClean="0">
                <a:solidFill>
                  <a:srgbClr val="0070C0"/>
                </a:solidFill>
                <a:latin typeface="Times New Roman" pitchFamily="18" charset="0"/>
                <a:ea typeface="Times New Roman" pitchFamily="18" charset="0"/>
                <a:cs typeface="Times New Roman" pitchFamily="18" charset="0"/>
              </a:rPr>
              <a:t> </a:t>
            </a:r>
            <a:r>
              <a:rPr lang="ru-RU" sz="2000" dirty="0">
                <a:solidFill>
                  <a:srgbClr val="0070C0"/>
                </a:solidFill>
                <a:latin typeface="Times New Roman" pitchFamily="18" charset="0"/>
                <a:ea typeface="Times New Roman" pitchFamily="18" charset="0"/>
                <a:cs typeface="Times New Roman" pitchFamily="18" charset="0"/>
              </a:rPr>
              <a:t>складывают платки, обозначающие капусту</a:t>
            </a:r>
            <a:r>
              <a:rPr lang="ru-RU" sz="2000" dirty="0" smtClean="0">
                <a:solidFill>
                  <a:srgbClr val="0070C0"/>
                </a:solidFill>
                <a:latin typeface="Times New Roman" pitchFamily="18" charset="0"/>
                <a:ea typeface="Times New Roman" pitchFamily="18" charset="0"/>
                <a:cs typeface="Times New Roman" pitchFamily="18" charset="0"/>
              </a:rPr>
              <a:t>.</a:t>
            </a:r>
          </a:p>
          <a:p>
            <a:pPr lvl="0" eaLnBrk="0" hangingPunct="0"/>
            <a:r>
              <a:rPr lang="ru-RU" sz="2000" dirty="0" smtClean="0">
                <a:solidFill>
                  <a:srgbClr val="0070C0"/>
                </a:solidFill>
                <a:latin typeface="Times New Roman" pitchFamily="18" charset="0"/>
                <a:ea typeface="Times New Roman" pitchFamily="18" charset="0"/>
                <a:cs typeface="Times New Roman" pitchFamily="18" charset="0"/>
              </a:rPr>
              <a:t> </a:t>
            </a:r>
            <a:r>
              <a:rPr lang="ru-RU" sz="2000" dirty="0">
                <a:solidFill>
                  <a:srgbClr val="0070C0"/>
                </a:solidFill>
                <a:latin typeface="Times New Roman" pitchFamily="18" charset="0"/>
                <a:ea typeface="Times New Roman" pitchFamily="18" charset="0"/>
                <a:cs typeface="Times New Roman" pitchFamily="18" charset="0"/>
              </a:rPr>
              <a:t>«Хозяин» садится рядом с капустой и говорит:</a:t>
            </a:r>
            <a:endParaRPr kumimoji="0" lang="ru-RU" sz="2000" b="0" i="0" u="none" strike="noStrike" cap="none" normalizeH="0" baseline="0" dirty="0" smtClean="0">
              <a:ln>
                <a:noFill/>
              </a:ln>
              <a:solidFill>
                <a:srgbClr val="0070C0"/>
              </a:solidFill>
              <a:effectLst/>
              <a:latin typeface="Times New Roman" pitchFamily="18" charset="0"/>
              <a:cs typeface="Times New Roman" pitchFamily="18" charset="0"/>
            </a:endParaRPr>
          </a:p>
          <a:p>
            <a:pPr lvl="0" eaLnBrk="0" hangingPunct="0"/>
            <a:r>
              <a:rPr lang="ru-RU" sz="2000" i="1" dirty="0">
                <a:solidFill>
                  <a:srgbClr val="0070C0"/>
                </a:solidFill>
                <a:latin typeface="Times New Roman" pitchFamily="18" charset="0"/>
                <a:ea typeface="Times New Roman" pitchFamily="18" charset="0"/>
                <a:cs typeface="Times New Roman" pitchFamily="18" charset="0"/>
              </a:rPr>
              <a:t>Я на камешке сижу, мелки колышки тешу,</a:t>
            </a:r>
            <a:endParaRPr kumimoji="0" lang="ru-RU" sz="2000" b="0" i="0" u="none" strike="noStrike" cap="none" normalizeH="0" baseline="0" dirty="0" smtClean="0">
              <a:ln>
                <a:noFill/>
              </a:ln>
              <a:solidFill>
                <a:srgbClr val="0070C0"/>
              </a:solidFill>
              <a:effectLst/>
              <a:latin typeface="Times New Roman" pitchFamily="18" charset="0"/>
              <a:cs typeface="Times New Roman" pitchFamily="18" charset="0"/>
            </a:endParaRPr>
          </a:p>
          <a:p>
            <a:pPr lvl="0" eaLnBrk="0" hangingPunct="0"/>
            <a:r>
              <a:rPr lang="ru-RU" sz="2000" i="1" dirty="0">
                <a:solidFill>
                  <a:srgbClr val="0070C0"/>
                </a:solidFill>
                <a:latin typeface="Times New Roman" pitchFamily="18" charset="0"/>
                <a:ea typeface="Times New Roman" pitchFamily="18" charset="0"/>
                <a:cs typeface="Times New Roman" pitchFamily="18" charset="0"/>
              </a:rPr>
              <a:t>Мелки колышки тешу, огород свой горожу.</a:t>
            </a:r>
            <a:endParaRPr kumimoji="0" lang="ru-RU" sz="2000" b="0" i="0" u="none" strike="noStrike" cap="none" normalizeH="0" baseline="0" dirty="0" smtClean="0">
              <a:ln>
                <a:noFill/>
              </a:ln>
              <a:solidFill>
                <a:srgbClr val="0070C0"/>
              </a:solidFill>
              <a:effectLst/>
              <a:latin typeface="Times New Roman" pitchFamily="18" charset="0"/>
              <a:cs typeface="Times New Roman" pitchFamily="18" charset="0"/>
            </a:endParaRPr>
          </a:p>
          <a:p>
            <a:pPr lvl="0" eaLnBrk="0" hangingPunct="0"/>
            <a:r>
              <a:rPr lang="ru-RU" sz="2000" i="1" dirty="0">
                <a:solidFill>
                  <a:srgbClr val="0070C0"/>
                </a:solidFill>
                <a:latin typeface="Times New Roman" pitchFamily="18" charset="0"/>
                <a:ea typeface="Times New Roman" pitchFamily="18" charset="0"/>
                <a:cs typeface="Times New Roman" pitchFamily="18" charset="0"/>
              </a:rPr>
              <a:t>Чтоб капусту не украли, в огород не прибегали</a:t>
            </a:r>
            <a:endParaRPr kumimoji="0" lang="ru-RU" sz="2000" b="0" i="0" u="none" strike="noStrike" cap="none" normalizeH="0" baseline="0" dirty="0" smtClean="0">
              <a:ln>
                <a:noFill/>
              </a:ln>
              <a:solidFill>
                <a:srgbClr val="0070C0"/>
              </a:solidFill>
              <a:effectLst/>
              <a:latin typeface="Times New Roman" pitchFamily="18" charset="0"/>
              <a:cs typeface="Times New Roman" pitchFamily="18" charset="0"/>
            </a:endParaRPr>
          </a:p>
          <a:p>
            <a:pPr lvl="0" eaLnBrk="0" hangingPunct="0"/>
            <a:r>
              <a:rPr lang="ru-RU" sz="2000" i="1" dirty="0">
                <a:solidFill>
                  <a:srgbClr val="0070C0"/>
                </a:solidFill>
                <a:latin typeface="Times New Roman" pitchFamily="18" charset="0"/>
                <a:ea typeface="Times New Roman" pitchFamily="18" charset="0"/>
                <a:cs typeface="Times New Roman" pitchFamily="18" charset="0"/>
              </a:rPr>
              <a:t>Волки и синицы, бобры и куницы,</a:t>
            </a:r>
            <a:endParaRPr kumimoji="0" lang="ru-RU" sz="2000" b="0" i="0" u="none" strike="noStrike" cap="none" normalizeH="0" baseline="0" dirty="0" smtClean="0">
              <a:ln>
                <a:noFill/>
              </a:ln>
              <a:solidFill>
                <a:srgbClr val="0070C0"/>
              </a:solidFill>
              <a:effectLst/>
              <a:latin typeface="Times New Roman" pitchFamily="18" charset="0"/>
              <a:cs typeface="Times New Roman" pitchFamily="18" charset="0"/>
            </a:endParaRPr>
          </a:p>
          <a:p>
            <a:pPr lvl="0" eaLnBrk="0" hangingPunct="0"/>
            <a:r>
              <a:rPr lang="ru-RU" sz="2000" i="1" dirty="0">
                <a:solidFill>
                  <a:srgbClr val="0070C0"/>
                </a:solidFill>
                <a:latin typeface="Times New Roman" pitchFamily="18" charset="0"/>
                <a:ea typeface="Times New Roman" pitchFamily="18" charset="0"/>
                <a:cs typeface="Times New Roman" pitchFamily="18" charset="0"/>
              </a:rPr>
              <a:t>Заяц усатый, медведь косолапый.</a:t>
            </a:r>
            <a:endParaRPr kumimoji="0" lang="ru-RU" sz="2000" b="0" i="0" u="none" strike="noStrike" cap="none" normalizeH="0" baseline="0" dirty="0" smtClean="0">
              <a:ln>
                <a:noFill/>
              </a:ln>
              <a:solidFill>
                <a:srgbClr val="0070C0"/>
              </a:solidFill>
              <a:effectLst/>
              <a:latin typeface="Times New Roman" pitchFamily="18" charset="0"/>
              <a:cs typeface="Times New Roman" pitchFamily="18" charset="0"/>
            </a:endParaRPr>
          </a:p>
          <a:p>
            <a:pPr lvl="0" eaLnBrk="0" hangingPunct="0"/>
            <a:r>
              <a:rPr lang="ru-RU" sz="2000" dirty="0">
                <a:solidFill>
                  <a:srgbClr val="0070C0"/>
                </a:solidFill>
                <a:latin typeface="Times New Roman" pitchFamily="18" charset="0"/>
                <a:ea typeface="Times New Roman" pitchFamily="18" charset="0"/>
                <a:cs typeface="Times New Roman" pitchFamily="18" charset="0"/>
              </a:rPr>
              <a:t>Дети стараются забежать в «огород», </a:t>
            </a:r>
            <a:endParaRPr lang="ru-RU" sz="2000" dirty="0" smtClean="0">
              <a:solidFill>
                <a:srgbClr val="0070C0"/>
              </a:solidFill>
              <a:latin typeface="Times New Roman" pitchFamily="18" charset="0"/>
              <a:ea typeface="Times New Roman" pitchFamily="18" charset="0"/>
              <a:cs typeface="Times New Roman" pitchFamily="18" charset="0"/>
            </a:endParaRPr>
          </a:p>
          <a:p>
            <a:pPr lvl="0" eaLnBrk="0" hangingPunct="0"/>
            <a:r>
              <a:rPr lang="ru-RU" sz="2000" dirty="0" smtClean="0">
                <a:solidFill>
                  <a:srgbClr val="0070C0"/>
                </a:solidFill>
                <a:latin typeface="Times New Roman" pitchFamily="18" charset="0"/>
                <a:ea typeface="Times New Roman" pitchFamily="18" charset="0"/>
                <a:cs typeface="Times New Roman" pitchFamily="18" charset="0"/>
              </a:rPr>
              <a:t>схватить </a:t>
            </a:r>
            <a:r>
              <a:rPr lang="ru-RU" sz="2000" dirty="0">
                <a:solidFill>
                  <a:srgbClr val="0070C0"/>
                </a:solidFill>
                <a:latin typeface="Times New Roman" pitchFamily="18" charset="0"/>
                <a:ea typeface="Times New Roman" pitchFamily="18" charset="0"/>
                <a:cs typeface="Times New Roman" pitchFamily="18" charset="0"/>
              </a:rPr>
              <a:t>«капусту» и убежать. Кого «хозяин</a:t>
            </a:r>
            <a:r>
              <a:rPr lang="ru-RU" sz="2000" dirty="0" smtClean="0">
                <a:solidFill>
                  <a:srgbClr val="0070C0"/>
                </a:solidFill>
                <a:latin typeface="Times New Roman" pitchFamily="18" charset="0"/>
                <a:ea typeface="Times New Roman" pitchFamily="18" charset="0"/>
                <a:cs typeface="Times New Roman" pitchFamily="18" charset="0"/>
              </a:rPr>
              <a:t>»</a:t>
            </a:r>
          </a:p>
          <a:p>
            <a:pPr lvl="0" eaLnBrk="0" hangingPunct="0"/>
            <a:r>
              <a:rPr lang="ru-RU" sz="2000" dirty="0" smtClean="0">
                <a:solidFill>
                  <a:srgbClr val="0070C0"/>
                </a:solidFill>
                <a:latin typeface="Times New Roman" pitchFamily="18" charset="0"/>
                <a:ea typeface="Times New Roman" pitchFamily="18" charset="0"/>
                <a:cs typeface="Times New Roman" pitchFamily="18" charset="0"/>
              </a:rPr>
              <a:t> </a:t>
            </a:r>
            <a:r>
              <a:rPr lang="ru-RU" sz="2000" dirty="0">
                <a:solidFill>
                  <a:srgbClr val="0070C0"/>
                </a:solidFill>
                <a:latin typeface="Times New Roman" pitchFamily="18" charset="0"/>
                <a:ea typeface="Times New Roman" pitchFamily="18" charset="0"/>
                <a:cs typeface="Times New Roman" pitchFamily="18" charset="0"/>
              </a:rPr>
              <a:t>поймает – из игры выбывает.</a:t>
            </a:r>
            <a:endParaRPr kumimoji="0" lang="ru-RU" sz="2000" b="0" i="0" u="none" strike="noStrike" cap="none" normalizeH="0" baseline="0" dirty="0" smtClean="0">
              <a:ln>
                <a:noFill/>
              </a:ln>
              <a:solidFill>
                <a:srgbClr val="0070C0"/>
              </a:solidFill>
              <a:effectLst/>
              <a:latin typeface="Times New Roman" pitchFamily="18" charset="0"/>
              <a:cs typeface="Times New Roman" pitchFamily="18" charset="0"/>
            </a:endParaRP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e`kologiya-shablon-3"/>
          <p:cNvPicPr>
            <a:picLocks noChangeAspect="1" noChangeArrowheads="1"/>
          </p:cNvPicPr>
          <p:nvPr/>
        </p:nvPicPr>
        <p:blipFill>
          <a:blip r:embed="rId2"/>
          <a:srcRect/>
          <a:stretch>
            <a:fillRect/>
          </a:stretch>
        </p:blipFill>
        <p:spPr bwMode="auto">
          <a:xfrm>
            <a:off x="0" y="0"/>
            <a:ext cx="9144000" cy="6858001"/>
          </a:xfrm>
          <a:prstGeom prst="rect">
            <a:avLst/>
          </a:prstGeom>
          <a:noFill/>
        </p:spPr>
      </p:pic>
      <p:sp>
        <p:nvSpPr>
          <p:cNvPr id="6147" name="Rectangle 3"/>
          <p:cNvSpPr>
            <a:spLocks noChangeArrowheads="1"/>
          </p:cNvSpPr>
          <p:nvPr/>
        </p:nvSpPr>
        <p:spPr bwMode="auto">
          <a:xfrm>
            <a:off x="304800" y="0"/>
            <a:ext cx="8686800" cy="5940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b="1" u="sng" dirty="0">
              <a:solidFill>
                <a:srgbClr val="000000"/>
              </a:solidFill>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b="1" u="sng" dirty="0">
              <a:solidFill>
                <a:srgbClr val="000000"/>
              </a:solidFill>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b="1" u="sng" dirty="0">
              <a:solidFill>
                <a:srgbClr val="000000"/>
              </a:solidFill>
              <a:latin typeface="Arial"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a:t>
            </a:r>
            <a:r>
              <a:rPr kumimoji="0" lang="ru-RU" sz="2400" b="1" i="0" strike="noStrike" cap="none" normalizeH="0" baseline="0" dirty="0" err="1" smtClean="0">
                <a:ln>
                  <a:noFill/>
                </a:ln>
                <a:solidFill>
                  <a:srgbClr val="0070C0"/>
                </a:solidFill>
                <a:effectLst/>
                <a:latin typeface="Times New Roman" pitchFamily="18" charset="0"/>
                <a:ea typeface="Times New Roman" pitchFamily="18" charset="0"/>
                <a:cs typeface="Times New Roman" pitchFamily="18" charset="0"/>
              </a:rPr>
              <a:t>Совушка</a:t>
            </a:r>
            <a:r>
              <a:rPr kumimoji="0" lang="ru-RU" sz="2400" b="1" i="0"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0" i="0"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Цель:</a:t>
            </a: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учиться неподвижно стоять некоторое время, внимательно слушать.</a:t>
            </a:r>
            <a:endParaRPr kumimoji="0" lang="ru-RU" sz="2000"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Ход игры:</a:t>
            </a: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Играющие, свободно располагаются на площадке. В стороне</a:t>
            </a:r>
          </a:p>
          <a:p>
            <a:pPr marL="0" marR="0" lvl="0" indent="0"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(«в дупле») сидит или стоит «Сова».Воспитатель говорит: </a:t>
            </a:r>
            <a:r>
              <a:rPr kumimoji="0" lang="ru-RU" sz="2000" b="0" i="1"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«День наступает – все оживает».</a:t>
            </a: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Все играющие свободно двигаются по площадке</a:t>
            </a:r>
          </a:p>
          <a:p>
            <a:pPr marL="0" marR="0" lvl="0" indent="0"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выполняя различные движения, имитируя руками полет бабочек, стрекоз и т.д.</a:t>
            </a:r>
            <a:r>
              <a:rPr lang="ru-RU" sz="2000" dirty="0">
                <a:solidFill>
                  <a:srgbClr val="0070C0"/>
                </a:solidFill>
                <a:latin typeface="Times New Roman" pitchFamily="18" charset="0"/>
                <a:ea typeface="Times New Roman" pitchFamily="18" charset="0"/>
                <a:cs typeface="Times New Roman" pitchFamily="18" charset="0"/>
              </a:rPr>
              <a:t> </a:t>
            </a: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Неожиданно произносит: </a:t>
            </a:r>
            <a:r>
              <a:rPr kumimoji="0" lang="ru-RU" sz="2000" b="0" i="1"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«Ночь наступает, все замирает, сова вылетает».</a:t>
            </a:r>
            <a:r>
              <a:rPr kumimoji="0" lang="ru-RU" sz="2000" b="0" i="1" u="none" strike="noStrike" cap="none" normalizeH="0" dirty="0" smtClean="0">
                <a:ln>
                  <a:noFill/>
                </a:ln>
                <a:solidFill>
                  <a:srgbClr val="0070C0"/>
                </a:solidFill>
                <a:effectLst/>
                <a:latin typeface="Times New Roman" pitchFamily="18" charset="0"/>
                <a:ea typeface="Times New Roman" pitchFamily="18" charset="0"/>
                <a:cs typeface="Times New Roman" pitchFamily="18" charset="0"/>
              </a:rPr>
              <a:t> </a:t>
            </a: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Все должны немедленно остановиться в том положении, в котором их застали эти слова</a:t>
            </a:r>
            <a:r>
              <a:rPr kumimoji="0" lang="ru-RU" sz="2000" b="0" i="0" u="none" strike="noStrike" cap="none" normalizeH="0" dirty="0" smtClean="0">
                <a:ln>
                  <a:noFill/>
                </a:ln>
                <a:solidFill>
                  <a:srgbClr val="0070C0"/>
                </a:solidFill>
                <a:effectLst/>
                <a:latin typeface="Times New Roman" pitchFamily="18" charset="0"/>
                <a:ea typeface="Times New Roman" pitchFamily="18" charset="0"/>
                <a:cs typeface="Times New Roman" pitchFamily="18" charset="0"/>
              </a:rPr>
              <a:t> </a:t>
            </a: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и не шевелиться. «Сова» медленно проходит мимо играющих и зорко осматривает их. Кто пошевелится или засмеется, того «сова» отправляет к себе в «дупло». Через некоторое время игра останавливается</a:t>
            </a:r>
            <a:r>
              <a:rPr kumimoji="0" lang="ru-RU" sz="2000" b="0" i="0" u="none" strike="noStrike" cap="none" normalizeH="0" dirty="0" smtClean="0">
                <a:ln>
                  <a:noFill/>
                </a:ln>
                <a:solidFill>
                  <a:srgbClr val="0070C0"/>
                </a:solidFill>
                <a:effectLst/>
                <a:latin typeface="Times New Roman" pitchFamily="18" charset="0"/>
                <a:ea typeface="Times New Roman" pitchFamily="18" charset="0"/>
                <a:cs typeface="Times New Roman" pitchFamily="18" charset="0"/>
              </a:rPr>
              <a:t> </a:t>
            </a: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и подсчитывают, сколько человек «сова» забрала к себе. После этого выбирают новую «сову» из тех, кто к ней не попал. Выигрывает та «сова», которая забрала себе большее число играющих.</a:t>
            </a:r>
            <a:endParaRPr kumimoji="0" lang="ru-RU" sz="2000" b="0" i="0" u="none" strike="noStrike" cap="none" normalizeH="0" baseline="0" dirty="0" smtClean="0">
              <a:ln>
                <a:noFill/>
              </a:ln>
              <a:solidFill>
                <a:srgbClr val="0070C0"/>
              </a:solidFill>
              <a:effectLst/>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e`kologiya-shablon-3"/>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7171" name="Rectangle 3"/>
          <p:cNvSpPr>
            <a:spLocks noChangeArrowheads="1"/>
          </p:cNvSpPr>
          <p:nvPr/>
        </p:nvSpPr>
        <p:spPr bwMode="auto">
          <a:xfrm>
            <a:off x="152400" y="0"/>
            <a:ext cx="8763000" cy="57554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b="1" u="sng" dirty="0">
              <a:solidFill>
                <a:srgbClr val="000000"/>
              </a:solidFill>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b="1" u="sng" dirty="0">
              <a:solidFill>
                <a:srgbClr val="000000"/>
              </a:solidFill>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b="1" u="sng" dirty="0">
              <a:solidFill>
                <a:srgbClr val="000000"/>
              </a:solidFill>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a:t>
            </a:r>
            <a:r>
              <a:rPr kumimoji="0" lang="ru-RU" sz="2400" b="1" i="0" strike="noStrike" cap="none" normalizeH="0" baseline="0" dirty="0" err="1" smtClean="0">
                <a:ln>
                  <a:noFill/>
                </a:ln>
                <a:solidFill>
                  <a:srgbClr val="0070C0"/>
                </a:solidFill>
                <a:effectLst/>
                <a:latin typeface="Times New Roman" pitchFamily="18" charset="0"/>
                <a:ea typeface="Times New Roman" pitchFamily="18" charset="0"/>
                <a:cs typeface="Times New Roman" pitchFamily="18" charset="0"/>
              </a:rPr>
              <a:t>Совушка</a:t>
            </a:r>
            <a:r>
              <a:rPr kumimoji="0" lang="ru-RU" sz="2400" b="1" i="0"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a:t>
            </a:r>
            <a:endParaRPr kumimoji="0" lang="ru-RU" sz="2400" b="0" i="0"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Цель:</a:t>
            </a: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учиться неподвижно стоять некоторое время, внимательно слушать.</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Ход игры:</a:t>
            </a: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Играющие, свободно располагаются на площадке. В сторон</a:t>
            </a:r>
            <a:r>
              <a:rPr lang="ru-RU" sz="2000" baseline="0" dirty="0" smtClean="0">
                <a:solidFill>
                  <a:srgbClr val="0070C0"/>
                </a:solidFill>
                <a:latin typeface="Times New Roman" pitchFamily="18" charset="0"/>
                <a:ea typeface="Times New Roman" pitchFamily="18" charset="0"/>
                <a:cs typeface="Times New Roman" pitchFamily="18" charset="0"/>
              </a:rPr>
              <a:t>е</a:t>
            </a:r>
            <a:r>
              <a:rPr lang="ru-RU" sz="2000" dirty="0" smtClean="0">
                <a:solidFill>
                  <a:srgbClr val="0070C0"/>
                </a:solidFill>
                <a:latin typeface="Times New Roman" pitchFamily="18" charset="0"/>
                <a:ea typeface="Times New Roman" pitchFamily="18" charset="0"/>
                <a:cs typeface="Times New Roman" pitchFamily="18" charset="0"/>
              </a:rPr>
              <a:t> </a:t>
            </a: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(«дупле») сидит или стоит «Сова». Воспитатель говорит: </a:t>
            </a:r>
            <a:r>
              <a:rPr kumimoji="0" lang="ru-RU" sz="2000" b="0" i="1"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«День наступает – все оживает».</a:t>
            </a: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Все играющие свободно двигаются по площадке,</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выполняя различные движения, имитируя руками полет бабочек, стрекоз и т.д.Неожиданно произносит: </a:t>
            </a:r>
            <a:r>
              <a:rPr kumimoji="0" lang="ru-RU" sz="2000" b="0" i="1"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«Ночь наступает, все замирает, сова вылетает».</a:t>
            </a: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Все должны немедленно остановиться в том положении, в котором их застали эти слова, и не шевелиться. «Сова» медленно </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проходит мимо играющих и зорко осматривает их. Кто пошевелится или засмеется, того «сова» отправляет к себе в «дупло».Через некоторое время игра останавливается, и подсчитывают, сколько человек «сова» забрала к себе.</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После этого выбирают новую «сову» из тех, кто к ней не попал. Выигрывает та «сова», которая забрала себе большее число</a:t>
            </a:r>
            <a:r>
              <a:rPr kumimoji="0" lang="ru-RU" sz="2000" b="0" i="0" u="none" strike="noStrike" cap="none" normalizeH="0" dirty="0" smtClean="0">
                <a:ln>
                  <a:noFill/>
                </a:ln>
                <a:solidFill>
                  <a:srgbClr val="0070C0"/>
                </a:solidFill>
                <a:effectLst/>
                <a:latin typeface="Times New Roman" pitchFamily="18" charset="0"/>
                <a:ea typeface="Times New Roman" pitchFamily="18" charset="0"/>
                <a:cs typeface="Times New Roman" pitchFamily="18" charset="0"/>
              </a:rPr>
              <a:t> </a:t>
            </a: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играющих.</a:t>
            </a:r>
            <a:endParaRPr kumimoji="0" lang="ru-RU" sz="2000" b="0" i="0" u="none" strike="noStrike" cap="none" normalizeH="0" baseline="0" dirty="0" smtClean="0">
              <a:ln>
                <a:noFill/>
              </a:ln>
              <a:solidFill>
                <a:srgbClr val="0070C0"/>
              </a:solidFill>
              <a:effectLst/>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e`kologiya-shablon-3"/>
          <p:cNvPicPr>
            <a:picLocks noChangeAspect="1" noChangeArrowheads="1"/>
          </p:cNvPicPr>
          <p:nvPr/>
        </p:nvPicPr>
        <p:blipFill>
          <a:blip r:embed="rId2"/>
          <a:srcRect/>
          <a:stretch>
            <a:fillRect/>
          </a:stretch>
        </p:blipFill>
        <p:spPr bwMode="auto">
          <a:xfrm>
            <a:off x="152400" y="0"/>
            <a:ext cx="8991600" cy="6858000"/>
          </a:xfrm>
          <a:prstGeom prst="rect">
            <a:avLst/>
          </a:prstGeom>
          <a:noFill/>
        </p:spPr>
      </p:pic>
      <p:sp>
        <p:nvSpPr>
          <p:cNvPr id="8195" name="Rectangle 3"/>
          <p:cNvSpPr>
            <a:spLocks noChangeArrowheads="1"/>
          </p:cNvSpPr>
          <p:nvPr/>
        </p:nvSpPr>
        <p:spPr bwMode="auto">
          <a:xfrm>
            <a:off x="380999" y="0"/>
            <a:ext cx="8153401" cy="60198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400" b="1" dirty="0">
              <a:latin typeface="Calibri"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400" b="1" dirty="0">
              <a:latin typeface="Calibri"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endParaRPr>
          </a:p>
          <a:p>
            <a:pPr marL="0" marR="0" lvl="0" indent="0"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«Золотые  ворота»</a:t>
            </a:r>
            <a:endParaRPr kumimoji="0" lang="ru-RU" sz="2000"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В начале этой игры (другие варианты ее названий: гусиный мост, золотой мост) выбирают двух игроков. Они будут «солнцем» и «луной». Эти игроки становятся лицом друг к другу, берутся за руки и поднимают их, образуя «ворота». Остальные играющие берутся за руки и вереницей идут через ворота.</a:t>
            </a:r>
            <a:endParaRPr kumimoji="0" lang="ru-RU"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Водящие («солнце» и «луна») речитативом повторяют скороговорку:</a:t>
            </a:r>
            <a:endParaRPr kumimoji="0" lang="ru-RU"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«Золотые ворота Пропускают не всегда: Первый раз прощается, Второй раз — запрещается, А на третий раз Не пропустим вас!»</a:t>
            </a:r>
            <a:endParaRPr kumimoji="0" lang="ru-RU"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«Ворота» закрываются на последнем слове и ловят того, кто в этот момент проходил через них. Дети, зная, что «ворота» закрываются в конце стихотворения, спешат быстрее проскочить в них. Водящие тоже могут ускорять темп произнесения: так вся игра становится более динамичной и неожиданной.</a:t>
            </a:r>
            <a:endParaRPr kumimoji="0" lang="ru-RU"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Пойманный игрок становится сзади «луны» или «солнца», и игра продолжается вновь до тех пор, пока все игроки не будут распределены на две команды.</a:t>
            </a:r>
            <a:endParaRPr kumimoji="0" lang="ru-RU"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Дальше команды устраивают между собой соревнования в </a:t>
            </a:r>
            <a:r>
              <a:rPr kumimoji="0" lang="ru-RU" b="0" i="0" u="none" strike="noStrike" cap="none" normalizeH="0" baseline="0" dirty="0" err="1" smtClean="0">
                <a:ln>
                  <a:noFill/>
                </a:ln>
                <a:solidFill>
                  <a:srgbClr val="0070C0"/>
                </a:solidFill>
                <a:effectLst/>
                <a:latin typeface="Times New Roman" pitchFamily="18" charset="0"/>
                <a:ea typeface="Times New Roman" pitchFamily="18" charset="0"/>
                <a:cs typeface="Times New Roman" pitchFamily="18" charset="0"/>
              </a:rPr>
              <a:t>перетягивании</a:t>
            </a:r>
            <a:r>
              <a:rPr kumimoji="0" lang="ru-RU"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(каната или взявшись за руки).</a:t>
            </a:r>
            <a:endParaRPr kumimoji="0" lang="ru-RU" b="0" i="0" u="none" strike="noStrike" cap="none" normalizeH="0" baseline="0" dirty="0" smtClean="0">
              <a:ln>
                <a:noFill/>
              </a:ln>
              <a:solidFill>
                <a:srgbClr val="0070C0"/>
              </a:solidFill>
              <a:effectLst/>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e`kologiya-shablon-3"/>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6" name="Rectangle 3"/>
          <p:cNvSpPr>
            <a:spLocks noChangeArrowheads="1"/>
          </p:cNvSpPr>
          <p:nvPr/>
        </p:nvSpPr>
        <p:spPr bwMode="auto">
          <a:xfrm>
            <a:off x="17297400" y="0"/>
            <a:ext cx="5410200"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400" b="1" dirty="0">
              <a:solidFill>
                <a:srgbClr val="000000"/>
              </a:solidFill>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400" b="1" dirty="0">
              <a:solidFill>
                <a:srgbClr val="000000"/>
              </a:solidFill>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400" b="1" dirty="0">
              <a:solidFill>
                <a:srgbClr val="000000"/>
              </a:solidFill>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400" b="1" dirty="0">
              <a:solidFill>
                <a:srgbClr val="000000"/>
              </a:solidFill>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400" b="1" dirty="0">
              <a:solidFill>
                <a:srgbClr val="000000"/>
              </a:solidFill>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sz="14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rPr>
              <a:t>«У медведя во бору»</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Цель:</a:t>
            </a:r>
            <a:r>
              <a:rPr kumimoji="0" lang="ru-RU" sz="1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учить ориентироваться в пространстве; развивать внимание.</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Ход игры:</a:t>
            </a:r>
            <a:r>
              <a:rPr kumimoji="0" lang="ru-RU" sz="1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На одном конце площадки проводится черта. Это опушка леса. За чертой, на расстоянии 2—3 шагов, очерчивается место для медведя. На противоположном конце  обозначается линией дом детей. Воспитатель назначает одного из играющих медведем (можно выбрать считалкой). Остальные играющие — дети, они находятся дома. Воспитатель говорит: «Идите гулять». Дети направляются к опушке леса, собирают грибы, ягоды, т. е. имитируют соответствующие движения и говорят</a:t>
            </a:r>
            <a:r>
              <a:rPr kumimoji="0" lang="ru-RU" sz="1400" b="1" i="1"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sz="1400" b="0" i="1"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У медведя во бору,</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1"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грибы, ягоды беру, А медведь сидит и на нас рычит».</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Медведь с рычанием встает, дети убегают. Медведь старается их поймать (коснуться). Пойманного он отводит к себе. Игра  возобновляется. После того как медведь поймает 2—3 играющих, назначается или выбирается новый медведь. Игра повторяется.</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220" name="Rectangle 4"/>
          <p:cNvSpPr>
            <a:spLocks noChangeArrowheads="1"/>
          </p:cNvSpPr>
          <p:nvPr/>
        </p:nvSpPr>
        <p:spPr bwMode="auto">
          <a:xfrm>
            <a:off x="609600" y="914400"/>
            <a:ext cx="815340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«У медведя во бору»</a:t>
            </a:r>
            <a:endParaRPr kumimoji="0" lang="ru-RU" sz="2400" b="0" i="0"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Цель:</a:t>
            </a: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учить ориентироваться в пространстве; развивать внимание.</a:t>
            </a:r>
            <a:endParaRPr kumimoji="0" lang="ru-RU" sz="2000"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Ход игры:</a:t>
            </a: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На одном конце площадки проводится черта. Это опушка леса. За чертой, на расстоянии 2—3 шагов, очерчивается место для медведя.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На противоположном конце  обозначается линией дом детей. Воспитатель назначает одного из играющих медведем (можно выбрать считалкой).</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Остальные играющие — дети, они находятся дома. Воспитатель говорит: «Идите гулять». Дети направляются к опушке леса, собирают грибы, ягоды,</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т. е. имитируют соответствующие движения и говорят</a:t>
            </a:r>
            <a:r>
              <a:rPr kumimoji="0" lang="ru-RU" sz="2000" b="1" i="1"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У медведя во бору,</a:t>
            </a:r>
            <a:endParaRPr kumimoji="0" lang="ru-RU" sz="2000"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1"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грибы, ягоды беру, А медведь сидит и на нас рычит».</a:t>
            </a:r>
            <a:endParaRPr kumimoji="0" lang="ru-RU" sz="2000"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Медведь с рычанием встает, дети убегают. Медведь старается их поймать (коснуться).</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Пойманного он отводит к себе. Игра  возобновляется. После того как медведь поймает 2—3 играющих, назначается или выбирается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новый медведь. Игра повторяется.</a:t>
            </a:r>
            <a:endParaRPr kumimoji="0" lang="ru-RU" sz="2000" b="0" i="0" u="none" strike="noStrike" cap="none" normalizeH="0" baseline="0" dirty="0" smtClean="0">
              <a:ln>
                <a:noFill/>
              </a:ln>
              <a:solidFill>
                <a:srgbClr val="0070C0"/>
              </a:solidFill>
              <a:effectLst/>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42" name="Picture 2" descr="e`kologiya-shablon-3"/>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10243" name="Rectangle 3"/>
          <p:cNvSpPr>
            <a:spLocks noChangeArrowheads="1"/>
          </p:cNvSpPr>
          <p:nvPr/>
        </p:nvSpPr>
        <p:spPr bwMode="auto">
          <a:xfrm>
            <a:off x="304800" y="1295400"/>
            <a:ext cx="8534400" cy="427809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1" i="0"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a:t>
            </a:r>
            <a:r>
              <a:rPr kumimoji="0" lang="ru-RU" sz="2400" b="1" i="0" strike="noStrike" cap="none" normalizeH="0" baseline="0" dirty="0" err="1" smtClean="0">
                <a:ln>
                  <a:noFill/>
                </a:ln>
                <a:solidFill>
                  <a:srgbClr val="0070C0"/>
                </a:solidFill>
                <a:effectLst/>
                <a:latin typeface="Times New Roman" pitchFamily="18" charset="0"/>
                <a:ea typeface="Times New Roman" pitchFamily="18" charset="0"/>
                <a:cs typeface="Times New Roman" pitchFamily="18" charset="0"/>
              </a:rPr>
              <a:t>Огуречик</a:t>
            </a:r>
            <a:r>
              <a:rPr kumimoji="0" lang="ru-RU" sz="2400" b="1" i="0"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a:t>
            </a:r>
            <a:r>
              <a:rPr kumimoji="0" lang="ru-RU" sz="2400" b="1" i="0" strike="noStrike" cap="none" normalizeH="0" baseline="0" dirty="0" err="1" smtClean="0">
                <a:ln>
                  <a:noFill/>
                </a:ln>
                <a:solidFill>
                  <a:srgbClr val="0070C0"/>
                </a:solidFill>
                <a:effectLst/>
                <a:latin typeface="Times New Roman" pitchFamily="18" charset="0"/>
                <a:ea typeface="Times New Roman" pitchFamily="18" charset="0"/>
                <a:cs typeface="Times New Roman" pitchFamily="18" charset="0"/>
              </a:rPr>
              <a:t>огуречик</a:t>
            </a:r>
            <a:r>
              <a:rPr kumimoji="0" lang="ru-RU" sz="2400" b="1" i="0"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0" i="0"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Цель:</a:t>
            </a: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формировать умение прыгать на двух ногах в прямом направлении; бегать не наталкиваясь друг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на друга; совершать игровые действия в соответствии с текстом.</a:t>
            </a:r>
            <a:endParaRPr kumimoji="0" lang="ru-RU" sz="2000"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Ход игры:</a:t>
            </a: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На одном конце зала – воспитатель, на другом дети. Они приближаются к </a:t>
            </a:r>
            <a:r>
              <a:rPr kumimoji="0" lang="ru-RU" sz="2000" b="0" i="0" u="none" strike="noStrike" cap="none" normalizeH="0" baseline="0" dirty="0" err="1" smtClean="0">
                <a:ln>
                  <a:noFill/>
                </a:ln>
                <a:solidFill>
                  <a:srgbClr val="0070C0"/>
                </a:solidFill>
                <a:effectLst/>
                <a:latin typeface="Times New Roman" pitchFamily="18" charset="0"/>
                <a:ea typeface="Times New Roman" pitchFamily="18" charset="0"/>
                <a:cs typeface="Times New Roman" pitchFamily="18" charset="0"/>
              </a:rPr>
              <a:t>ловишке</a:t>
            </a: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прыжками</a:t>
            </a:r>
            <a:r>
              <a:rPr kumimoji="0" lang="ru-RU" sz="2000" b="0" i="0" u="none" strike="noStrike" cap="none" normalizeH="0" dirty="0" smtClean="0">
                <a:ln>
                  <a:noFill/>
                </a:ln>
                <a:solidFill>
                  <a:srgbClr val="0070C0"/>
                </a:solidFill>
                <a:effectLst/>
                <a:latin typeface="Times New Roman" pitchFamily="18" charset="0"/>
                <a:ea typeface="Times New Roman" pitchFamily="18" charset="0"/>
                <a:cs typeface="Times New Roman" pitchFamily="18" charset="0"/>
              </a:rPr>
              <a:t> </a:t>
            </a: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на двух ногах. Воспитатель говорит: </a:t>
            </a:r>
            <a:r>
              <a:rPr kumimoji="0" lang="ru-RU" sz="2000" b="0" i="0" u="none" strike="noStrike" cap="none" normalizeH="0" dirty="0" smtClean="0">
                <a:ln>
                  <a:noFill/>
                </a:ln>
                <a:solidFill>
                  <a:srgbClr val="0070C0"/>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0070C0"/>
                </a:solidFill>
                <a:effectLst/>
                <a:latin typeface="Times New Roman" pitchFamily="18" charset="0"/>
                <a:ea typeface="Times New Roman" pitchFamily="18" charset="0"/>
                <a:cs typeface="Times New Roman" pitchFamily="18" charset="0"/>
              </a:rPr>
              <a:t>Огуречик</a:t>
            </a:r>
            <a:r>
              <a:rPr kumimoji="0" lang="ru-RU" sz="2000" b="0" i="1"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a:t>
            </a:r>
            <a:r>
              <a:rPr kumimoji="0" lang="ru-RU" sz="2000" b="0" i="1" u="none" strike="noStrike" cap="none" normalizeH="0" baseline="0" dirty="0" err="1" smtClean="0">
                <a:ln>
                  <a:noFill/>
                </a:ln>
                <a:solidFill>
                  <a:srgbClr val="0070C0"/>
                </a:solidFill>
                <a:effectLst/>
                <a:latin typeface="Times New Roman" pitchFamily="18" charset="0"/>
                <a:ea typeface="Times New Roman" pitchFamily="18" charset="0"/>
                <a:cs typeface="Times New Roman" pitchFamily="18" charset="0"/>
              </a:rPr>
              <a:t>огуречик</a:t>
            </a:r>
            <a:r>
              <a:rPr kumimoji="0" lang="ru-RU" sz="2000" b="0" i="1"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не ходи на тот </a:t>
            </a:r>
            <a:r>
              <a:rPr kumimoji="0" lang="ru-RU" sz="2000" b="0" i="1" u="none" strike="noStrike" cap="none" normalizeH="0" baseline="0" dirty="0" err="1" smtClean="0">
                <a:ln>
                  <a:noFill/>
                </a:ln>
                <a:solidFill>
                  <a:srgbClr val="0070C0"/>
                </a:solidFill>
                <a:effectLst/>
                <a:latin typeface="Times New Roman" pitchFamily="18" charset="0"/>
                <a:ea typeface="Times New Roman" pitchFamily="18" charset="0"/>
                <a:cs typeface="Times New Roman" pitchFamily="18" charset="0"/>
              </a:rPr>
              <a:t>конечик</a:t>
            </a:r>
            <a:r>
              <a:rPr kumimoji="0" lang="ru-RU" sz="2000" b="0" i="1"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там мышка живет, тебе хвостик отгрызет».</a:t>
            </a: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После проговаривания</a:t>
            </a:r>
            <a:r>
              <a:rPr kumimoji="0" lang="ru-RU" sz="2000" b="0" i="0" u="none" strike="noStrike" cap="none" normalizeH="0" dirty="0" smtClean="0">
                <a:ln>
                  <a:noFill/>
                </a:ln>
                <a:solidFill>
                  <a:srgbClr val="0070C0"/>
                </a:solidFill>
                <a:effectLst/>
                <a:latin typeface="Times New Roman" pitchFamily="18" charset="0"/>
                <a:ea typeface="Times New Roman" pitchFamily="18" charset="0"/>
                <a:cs typeface="Times New Roman" pitchFamily="18" charset="0"/>
              </a:rPr>
              <a:t> слов</a:t>
            </a: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дети убегают в свой дом. </a:t>
            </a:r>
            <a:r>
              <a:rPr lang="ru-RU" sz="2000" dirty="0">
                <a:solidFill>
                  <a:srgbClr val="0070C0"/>
                </a:solidFill>
                <a:latin typeface="Times New Roman" pitchFamily="18" charset="0"/>
                <a:ea typeface="Times New Roman" pitchFamily="18" charset="0"/>
                <a:cs typeface="Times New Roman" pitchFamily="18" charset="0"/>
              </a:rPr>
              <a:t>В</a:t>
            </a: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оспитатель произносит слова в</a:t>
            </a:r>
            <a:r>
              <a:rPr kumimoji="0" lang="ru-RU" sz="2000" b="0" i="0" u="none" strike="noStrike" cap="none" normalizeH="0" dirty="0" smtClean="0">
                <a:ln>
                  <a:noFill/>
                </a:ln>
                <a:solidFill>
                  <a:srgbClr val="0070C0"/>
                </a:solidFill>
                <a:effectLst/>
                <a:latin typeface="Times New Roman" pitchFamily="18" charset="0"/>
                <a:ea typeface="Times New Roman" pitchFamily="18" charset="0"/>
                <a:cs typeface="Times New Roman" pitchFamily="18" charset="0"/>
              </a:rPr>
              <a:t> </a:t>
            </a: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таком ритме, чтобы дети могли на каждое слово подпрыгнуть два раза. После того как игра освоена детьми</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роль мышки можно поручать наиболее активным детям.</a:t>
            </a:r>
            <a:endParaRPr kumimoji="0" lang="ru-RU" sz="2000" b="0" i="0" u="none" strike="noStrike" cap="none" normalizeH="0" baseline="0" dirty="0" smtClean="0">
              <a:ln>
                <a:noFill/>
              </a:ln>
              <a:solidFill>
                <a:srgbClr val="0070C0"/>
              </a:solidFill>
              <a:effectLst/>
              <a:latin typeface="Times New Roman" pitchFamily="18" charset="0"/>
              <a:cs typeface="Times New Roman" pitchFamily="18" charset="0"/>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e`kologiya-shablon-3"/>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7649" name="Rectangle 1"/>
          <p:cNvSpPr>
            <a:spLocks noChangeArrowheads="1"/>
          </p:cNvSpPr>
          <p:nvPr/>
        </p:nvSpPr>
        <p:spPr bwMode="auto">
          <a:xfrm>
            <a:off x="304800" y="0"/>
            <a:ext cx="8534400" cy="60324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400" b="1" u="sng" dirty="0">
              <a:solidFill>
                <a:srgbClr val="000000"/>
              </a:solidFill>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400" b="1" u="sng" dirty="0">
              <a:solidFill>
                <a:srgbClr val="000000"/>
              </a:solidFill>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400" b="1" u="sng" dirty="0">
              <a:solidFill>
                <a:srgbClr val="000000"/>
              </a:solidFill>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1" i="0"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«Утка и селезень» </a:t>
            </a:r>
            <a:endParaRPr kumimoji="0" lang="ru-RU" sz="2400" b="0" i="0"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Цель:</a:t>
            </a: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знакомить с русскими народными играми; развивать быстроту движения.</a:t>
            </a:r>
            <a:endParaRPr kumimoji="0" lang="ru-RU" sz="2000"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Ход игры: </a:t>
            </a: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Двое играющих изображают Утку и Селезня. Остальные образуют круг и берутся за руки. Утка становится в круг, а Селезень за кругом. Селезень пытается проскочить в круг и поймать Утку, при этом все поют:</a:t>
            </a:r>
            <a:endParaRPr kumimoji="0" lang="ru-RU" sz="2000"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000" b="0" i="1"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Селезень, ловит утку,</a:t>
            </a:r>
            <a:br>
              <a:rPr kumimoji="0" lang="ru-RU" sz="2000" b="0" i="1"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br>
            <a:r>
              <a:rPr kumimoji="0" lang="ru-RU" sz="2000" b="0" i="1"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Молодой ловит серую.</a:t>
            </a:r>
            <a:br>
              <a:rPr kumimoji="0" lang="ru-RU" sz="2000" b="0" i="1"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br>
            <a:r>
              <a:rPr kumimoji="0" lang="ru-RU" sz="2000" b="0" i="1"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Пойди, утица, домой,</a:t>
            </a:r>
            <a:br>
              <a:rPr kumimoji="0" lang="ru-RU" sz="2000" b="0" i="1"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br>
            <a:r>
              <a:rPr kumimoji="0" lang="ru-RU" sz="2000" b="0" i="1"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Пойди, серая, домой.</a:t>
            </a:r>
            <a:br>
              <a:rPr kumimoji="0" lang="ru-RU" sz="2000" b="0" i="1"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br>
            <a:r>
              <a:rPr kumimoji="0" lang="ru-RU" sz="2000" b="0" i="1"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У тебя семеро детей,</a:t>
            </a:r>
            <a:endParaRPr kumimoji="0" lang="ru-RU" sz="2000"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000" b="0" i="1"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Восьмой селезень.</a:t>
            </a:r>
            <a:endParaRPr kumimoji="0" lang="ru-RU" sz="2000" b="0" i="0" u="none" strike="noStrike" cap="none" normalizeH="0" baseline="0" dirty="0" smtClean="0">
              <a:ln>
                <a:noFill/>
              </a:ln>
              <a:solidFill>
                <a:srgbClr val="0070C0"/>
              </a:solidFill>
              <a:effectLst/>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e`kologiya-shablon-3"/>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6625" name="Rectangle 1"/>
          <p:cNvSpPr>
            <a:spLocks noChangeArrowheads="1"/>
          </p:cNvSpPr>
          <p:nvPr/>
        </p:nvSpPr>
        <p:spPr bwMode="auto">
          <a:xfrm>
            <a:off x="152399" y="0"/>
            <a:ext cx="8839201" cy="53860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400" b="1" u="sng" dirty="0">
              <a:solidFill>
                <a:srgbClr val="000000"/>
              </a:solidFill>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400" b="1" u="sng" dirty="0">
              <a:solidFill>
                <a:srgbClr val="000000"/>
              </a:solidFill>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400" b="1" u="sng" dirty="0">
              <a:solidFill>
                <a:srgbClr val="000000"/>
              </a:solidFill>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400" b="1" u="sng" dirty="0">
              <a:solidFill>
                <a:srgbClr val="000000"/>
              </a:solidFill>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400" b="1" u="sng" dirty="0">
              <a:solidFill>
                <a:srgbClr val="000000"/>
              </a:solidFill>
              <a:latin typeface="Arial"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«Снежная баба» </a:t>
            </a:r>
            <a:endParaRPr kumimoji="0" lang="ru-RU" sz="2400" b="0" i="0"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Цель:</a:t>
            </a: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развивать двигательную активность.</a:t>
            </a:r>
            <a:endParaRPr kumimoji="0" lang="ru-RU" sz="2000"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Ход игры:</a:t>
            </a: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Выбирается «Снежная баба». Она садится на корточки в конце площадки. Дети идут к ней, притоптывая,</a:t>
            </a:r>
            <a:endParaRPr kumimoji="0" lang="ru-RU" sz="2000"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000" b="0" i="1"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Баба Снежная стоит,</a:t>
            </a:r>
            <a:endParaRPr kumimoji="0" lang="ru-RU" sz="2000"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000" b="0" i="1"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Утром дремлет, днями спит.</a:t>
            </a:r>
            <a:endParaRPr kumimoji="0" lang="ru-RU" sz="2000"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000" b="0" i="1"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Вечерами тихо ждет,</a:t>
            </a:r>
            <a:endParaRPr kumimoji="0" lang="ru-RU" sz="2000"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000" b="0" i="1"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Ночью всех пугать идет.</a:t>
            </a:r>
            <a:endParaRPr kumimoji="0" lang="ru-RU" sz="2000"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На эти слова «Снежная баба» просыпается и ловит детей. Кого поймает, тот становится «Снежной бабой».</a:t>
            </a:r>
            <a:endParaRPr kumimoji="0" lang="ru-RU" sz="2000" b="0" i="0" u="none" strike="noStrike" cap="none" normalizeH="0" baseline="0" dirty="0" smtClean="0">
              <a:ln>
                <a:noFill/>
              </a:ln>
              <a:solidFill>
                <a:srgbClr val="0070C0"/>
              </a:solidFill>
              <a:effectLst/>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72</TotalTime>
  <Words>91</Words>
  <Application>Microsoft Office PowerPoint</Application>
  <PresentationFormat>Экран (4:3)</PresentationFormat>
  <Paragraphs>159</Paragraphs>
  <Slides>11</Slides>
  <Notes>0</Notes>
  <HiddenSlides>1</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Оформление по умолчанию</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fermo</dc:creator>
  <cp:lastModifiedBy>ussr1</cp:lastModifiedBy>
  <cp:revision>12</cp:revision>
  <cp:lastPrinted>2017-04-20T11:07:49Z</cp:lastPrinted>
  <dcterms:created xsi:type="dcterms:W3CDTF">2017-04-19T08:23:01Z</dcterms:created>
  <dcterms:modified xsi:type="dcterms:W3CDTF">2017-04-20T11:07:56Z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